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4630400" cy="8229600"/>
  <p:notesSz cx="8229600" cy="14630400"/>
  <p:embeddedFontLst>
    <p:embeddedFont>
      <p:font typeface="Montserrat"/>
      <p:regular r:id="rId27"/>
    </p:embeddedFont>
    <p:embeddedFont>
      <p:font typeface="Montserrat"/>
      <p:regular r:id="rId28"/>
    </p:embeddedFont>
    <p:embeddedFont>
      <p:font typeface="Montserrat"/>
      <p:regular r:id="rId29"/>
    </p:embeddedFont>
    <p:embeddedFont>
      <p:font typeface="Montserrat"/>
      <p:regular r:id="rId3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27" Type="http://schemas.openxmlformats.org/officeDocument/2006/relationships/font" Target="fonts/font1.fntdata"/><Relationship Id="rId28" Type="http://schemas.openxmlformats.org/officeDocument/2006/relationships/font" Target="fonts/font2.fntdata"/><Relationship Id="rId29" Type="http://schemas.openxmlformats.org/officeDocument/2006/relationships/font" Target="fonts/font3.fntdata"/><Relationship Id="rId3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slideLayout" Target="../slideLayouts/slideLayout11.xml"/><Relationship Id="rId8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9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image" Target="../media/image-20-3.svg"/><Relationship Id="rId4" Type="http://schemas.openxmlformats.org/officeDocument/2006/relationships/image" Target="../media/image-20-4.png"/><Relationship Id="rId5" Type="http://schemas.openxmlformats.org/officeDocument/2006/relationships/image" Target="../media/image-20-5.png"/><Relationship Id="rId6" Type="http://schemas.openxmlformats.org/officeDocument/2006/relationships/image" Target="../media/image-20-6.svg"/><Relationship Id="rId7" Type="http://schemas.openxmlformats.org/officeDocument/2006/relationships/image" Target="../media/image-20-7.png"/><Relationship Id="rId8" Type="http://schemas.openxmlformats.org/officeDocument/2006/relationships/image" Target="../media/image-20-8.png"/><Relationship Id="rId9" Type="http://schemas.openxmlformats.org/officeDocument/2006/relationships/image" Target="../media/image-20-9.svg"/><Relationship Id="rId10" Type="http://schemas.openxmlformats.org/officeDocument/2006/relationships/image" Target="../media/image-20-10.png"/><Relationship Id="rId11" Type="http://schemas.openxmlformats.org/officeDocument/2006/relationships/image" Target="../media/image-20-11.png"/><Relationship Id="rId12" Type="http://schemas.openxmlformats.org/officeDocument/2006/relationships/image" Target="../media/image-20-12.svg"/><Relationship Id="rId13" Type="http://schemas.openxmlformats.org/officeDocument/2006/relationships/slideLayout" Target="../slideLayouts/slideLayout21.xml"/><Relationship Id="rId14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08196"/>
            <a:ext cx="7556421" cy="1483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Regularyzacja w uczeniu maszynowym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89371"/>
            <a:ext cx="7556421" cy="1032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Regularyzacja to kluczowa technika ograniczająca przeuczenie modeli poprzez dodatkowe kary na wagi lub modyfikacje procesu uczenia. Poznaj najpopularniejsze metody, które pomogą Ci stworzyć bardziej stabilne i efektywne modele.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81081"/>
            <a:ext cx="7286506" cy="741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Kluczowe wnioski z Dropout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19676"/>
            <a:ext cx="4215289" cy="3128724"/>
          </a:xfrm>
          <a:prstGeom prst="roundRect">
            <a:avLst>
              <a:gd name="adj" fmla="val 2664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15008" y="3340894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FF954F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78719" y="3504486"/>
            <a:ext cx="267891" cy="26789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15008" y="4134564"/>
            <a:ext cx="2852976" cy="370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Losowość w treningu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15008" y="4624388"/>
            <a:ext cx="3772853" cy="1032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Maska dropout jest generowana losowo w każdej iteracji, co zmusza sieć do uczenia się redundantnych reprezentacji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207437" y="3119676"/>
            <a:ext cx="4215408" cy="3128724"/>
          </a:xfrm>
          <a:prstGeom prst="roundRect">
            <a:avLst>
              <a:gd name="adj" fmla="val 2664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28655" y="3340894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FF954F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92366" y="3504486"/>
            <a:ext cx="267891" cy="26789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28655" y="4134564"/>
            <a:ext cx="3772972" cy="7415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Ochrona przed przeuczeniem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28655" y="4995148"/>
            <a:ext cx="3772972" cy="1032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Niemożność polegania na konkretnych neuronach redukuje ko-adaptację i zwiększa generalizację modelu</a:t>
            </a:r>
            <a:endParaRPr lang="en-US" sz="1550" dirty="0"/>
          </a:p>
        </p:txBody>
      </p:sp>
      <p:sp>
        <p:nvSpPr>
          <p:cNvPr id="13" name="Shape 9"/>
          <p:cNvSpPr/>
          <p:nvPr/>
        </p:nvSpPr>
        <p:spPr>
          <a:xfrm>
            <a:off x="9621203" y="3119676"/>
            <a:ext cx="4215289" cy="3128724"/>
          </a:xfrm>
          <a:prstGeom prst="roundRect">
            <a:avLst>
              <a:gd name="adj" fmla="val 2664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42421" y="3340894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FF954F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06132" y="3504486"/>
            <a:ext cx="267891" cy="26789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42421" y="4134564"/>
            <a:ext cx="2852976" cy="370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Stabilne predykcje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42421" y="4624388"/>
            <a:ext cx="3772853" cy="774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 trybie ewaluacji wszystkie neurony są aktywne, a aktywacje skalowane dla spójności z treningiem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38832"/>
            <a:ext cx="7556421" cy="1483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650"/>
              </a:lnSpc>
              <a:buNone/>
            </a:pPr>
            <a:r>
              <a:rPr lang="en-US" sz="89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Early Stopping</a:t>
            </a:r>
            <a:endParaRPr lang="en-US" sz="8950" dirty="0"/>
          </a:p>
        </p:txBody>
      </p:sp>
      <p:sp>
        <p:nvSpPr>
          <p:cNvPr id="4" name="Text 1"/>
          <p:cNvSpPr/>
          <p:nvPr/>
        </p:nvSpPr>
        <p:spPr>
          <a:xfrm>
            <a:off x="793790" y="4820007"/>
            <a:ext cx="6134695" cy="370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Zatrzymanie treningu we właściwym momencie</a:t>
            </a:r>
            <a:endParaRPr lang="en-US" sz="2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7536"/>
            <a:ext cx="6875621" cy="741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Mechanizm Early Stopping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76130"/>
            <a:ext cx="13042821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Early stopping monitoruje stratę walidacyjną i kończy trening, gdy brak poprawy przez określoną liczbę epok (patience). Dzięki temu model przestaje się uczyć zanim zacznie zapamiętywać szum.</a:t>
            </a:r>
            <a:endParaRPr lang="en-US" sz="1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115389"/>
            <a:ext cx="6521410" cy="7937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92148" y="4107537"/>
            <a:ext cx="2852976" cy="370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Monitorowanie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92148" y="4597360"/>
            <a:ext cx="6124694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Obliczanie straty walidacyjnej po każdej epoce</a:t>
            </a:r>
            <a:endParaRPr lang="en-US" sz="15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3115389"/>
            <a:ext cx="6521410" cy="7937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13558" y="4107537"/>
            <a:ext cx="2852976" cy="370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Zapisywanie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513558" y="4597360"/>
            <a:ext cx="6124694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Przechowywanie najlepszego stanu wag modelu</a:t>
            </a:r>
            <a:endParaRPr lang="en-US" sz="15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053727"/>
            <a:ext cx="6521410" cy="79379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92148" y="6045875"/>
            <a:ext cx="2852976" cy="370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Zatrzymanie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92148" y="6535698"/>
            <a:ext cx="6124694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Przerwanie po wyczerpaniu patience</a:t>
            </a:r>
            <a:endParaRPr lang="en-US" sz="15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5053727"/>
            <a:ext cx="6521410" cy="79379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13558" y="6045875"/>
            <a:ext cx="2852976" cy="370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Przywrócenie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513558" y="6535698"/>
            <a:ext cx="6124694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Powrót do najlepszych wag</a:t>
            </a:r>
            <a:endParaRPr lang="en-US" sz="1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4737" y="572572"/>
            <a:ext cx="5424845" cy="705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2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Wyniki Early Stopping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754737" y="1843683"/>
            <a:ext cx="4247912" cy="1639372"/>
          </a:xfrm>
          <a:prstGeom prst="roundRect">
            <a:avLst>
              <a:gd name="adj" fmla="val 6693"/>
            </a:avLst>
          </a:prstGeom>
          <a:solidFill>
            <a:srgbClr val="FFFFF4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54737" y="1820823"/>
            <a:ext cx="4247912" cy="91440"/>
          </a:xfrm>
          <a:prstGeom prst="roundRect">
            <a:avLst>
              <a:gd name="adj" fmla="val 86669"/>
            </a:avLst>
          </a:prstGeom>
          <a:solidFill>
            <a:srgbClr val="FF954F"/>
          </a:solidFill>
          <a:ln/>
        </p:spPr>
      </p:sp>
      <p:sp>
        <p:nvSpPr>
          <p:cNvPr id="5" name="Shape 3"/>
          <p:cNvSpPr/>
          <p:nvPr/>
        </p:nvSpPr>
        <p:spPr>
          <a:xfrm>
            <a:off x="2595682" y="1560671"/>
            <a:ext cx="566023" cy="566023"/>
          </a:xfrm>
          <a:prstGeom prst="roundRect">
            <a:avLst>
              <a:gd name="adj" fmla="val 161548"/>
            </a:avLst>
          </a:prstGeom>
          <a:solidFill>
            <a:srgbClr val="FF954F"/>
          </a:solidFill>
          <a:ln/>
        </p:spPr>
      </p:sp>
      <p:sp>
        <p:nvSpPr>
          <p:cNvPr id="6" name="Text 4"/>
          <p:cNvSpPr/>
          <p:nvPr/>
        </p:nvSpPr>
        <p:spPr>
          <a:xfrm>
            <a:off x="2765465" y="1696522"/>
            <a:ext cx="226338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1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66192" y="2315408"/>
            <a:ext cx="3131701" cy="352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1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Zatrzymanie po epoce 54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966192" y="2781062"/>
            <a:ext cx="3825002" cy="490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Mechanizm wykrył brak poprawy przez 3 kolejne epoki i przerwał trening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5191244" y="1843683"/>
            <a:ext cx="4247912" cy="1639372"/>
          </a:xfrm>
          <a:prstGeom prst="roundRect">
            <a:avLst>
              <a:gd name="adj" fmla="val 6693"/>
            </a:avLst>
          </a:prstGeom>
          <a:solidFill>
            <a:srgbClr val="FFFFF4">
              <a:alpha val="95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5191244" y="1820823"/>
            <a:ext cx="4247912" cy="91440"/>
          </a:xfrm>
          <a:prstGeom prst="roundRect">
            <a:avLst>
              <a:gd name="adj" fmla="val 86669"/>
            </a:avLst>
          </a:prstGeom>
          <a:solidFill>
            <a:srgbClr val="FF954F"/>
          </a:solidFill>
          <a:ln/>
        </p:spPr>
      </p:sp>
      <p:sp>
        <p:nvSpPr>
          <p:cNvPr id="11" name="Shape 9"/>
          <p:cNvSpPr/>
          <p:nvPr/>
        </p:nvSpPr>
        <p:spPr>
          <a:xfrm>
            <a:off x="7032188" y="1560671"/>
            <a:ext cx="566023" cy="566023"/>
          </a:xfrm>
          <a:prstGeom prst="roundRect">
            <a:avLst>
              <a:gd name="adj" fmla="val 161548"/>
            </a:avLst>
          </a:prstGeom>
          <a:solidFill>
            <a:srgbClr val="FF954F"/>
          </a:solidFill>
          <a:ln/>
        </p:spPr>
      </p:sp>
      <p:sp>
        <p:nvSpPr>
          <p:cNvPr id="12" name="Text 10"/>
          <p:cNvSpPr/>
          <p:nvPr/>
        </p:nvSpPr>
        <p:spPr>
          <a:xfrm>
            <a:off x="7201972" y="1696522"/>
            <a:ext cx="226338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2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5402699" y="2315408"/>
            <a:ext cx="2818090" cy="352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1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Najlepsza strata: 0.1276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5402699" y="2781062"/>
            <a:ext cx="3825002" cy="490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osiągnął minimum straty walidacyjnej w epoce 51</a:t>
            </a:r>
            <a:endParaRPr lang="en-US" sz="1450" dirty="0"/>
          </a:p>
        </p:txBody>
      </p:sp>
      <p:sp>
        <p:nvSpPr>
          <p:cNvPr id="15" name="Shape 13"/>
          <p:cNvSpPr/>
          <p:nvPr/>
        </p:nvSpPr>
        <p:spPr>
          <a:xfrm>
            <a:off x="9627751" y="1843683"/>
            <a:ext cx="4247912" cy="1639372"/>
          </a:xfrm>
          <a:prstGeom prst="roundRect">
            <a:avLst>
              <a:gd name="adj" fmla="val 6693"/>
            </a:avLst>
          </a:prstGeom>
          <a:solidFill>
            <a:srgbClr val="FFFFF4">
              <a:alpha val="95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9627751" y="1820823"/>
            <a:ext cx="4247912" cy="91440"/>
          </a:xfrm>
          <a:prstGeom prst="roundRect">
            <a:avLst>
              <a:gd name="adj" fmla="val 86669"/>
            </a:avLst>
          </a:prstGeom>
          <a:solidFill>
            <a:srgbClr val="FF954F"/>
          </a:solidFill>
          <a:ln/>
        </p:spPr>
      </p:sp>
      <p:sp>
        <p:nvSpPr>
          <p:cNvPr id="17" name="Shape 15"/>
          <p:cNvSpPr/>
          <p:nvPr/>
        </p:nvSpPr>
        <p:spPr>
          <a:xfrm>
            <a:off x="11468695" y="1560671"/>
            <a:ext cx="566023" cy="566023"/>
          </a:xfrm>
          <a:prstGeom prst="roundRect">
            <a:avLst>
              <a:gd name="adj" fmla="val 161548"/>
            </a:avLst>
          </a:prstGeom>
          <a:solidFill>
            <a:srgbClr val="FF954F"/>
          </a:solidFill>
          <a:ln/>
        </p:spPr>
      </p:sp>
      <p:sp>
        <p:nvSpPr>
          <p:cNvPr id="18" name="Text 16"/>
          <p:cNvSpPr/>
          <p:nvPr/>
        </p:nvSpPr>
        <p:spPr>
          <a:xfrm>
            <a:off x="11638478" y="1696522"/>
            <a:ext cx="226338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839206" y="2315408"/>
            <a:ext cx="2712363" cy="352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1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Przywrócenie wag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9839206" y="2781062"/>
            <a:ext cx="3825002" cy="490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Finalny model używa parametrów z epoki o najniższej stracie walidacyjnej</a:t>
            </a:r>
            <a:endParaRPr lang="en-US" sz="1450" dirty="0"/>
          </a:p>
        </p:txBody>
      </p:sp>
      <p:sp>
        <p:nvSpPr>
          <p:cNvPr id="21" name="Text 19"/>
          <p:cNvSpPr/>
          <p:nvPr/>
        </p:nvSpPr>
        <p:spPr>
          <a:xfrm>
            <a:off x="754737" y="3695224"/>
            <a:ext cx="13120926" cy="490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Strata walidacyjna stabilizuje się po kilku epokach. Przywrócenie najlepszych wag zapewnia, że finalny model działa w punkcie minimalnej straty walidacyjnej, nawet jeśli ostatnia epoka była gorsza.</a:t>
            </a:r>
            <a:endParaRPr lang="en-US" sz="1450" dirty="0"/>
          </a:p>
        </p:txBody>
      </p:sp>
      <p:pic>
        <p:nvPicPr>
          <p:cNvPr id="2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737" y="4610100"/>
            <a:ext cx="4389120" cy="2834640"/>
          </a:xfrm>
          <a:prstGeom prst="rect">
            <a:avLst/>
          </a:prstGeom>
        </p:spPr>
      </p:pic>
      <p:sp>
        <p:nvSpPr>
          <p:cNvPr id="23" name="Text 20"/>
          <p:cNvSpPr/>
          <p:nvPr/>
        </p:nvSpPr>
        <p:spPr>
          <a:xfrm>
            <a:off x="8367832" y="4567714"/>
            <a:ext cx="5515332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endParaRPr lang="en-US" sz="14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13228"/>
            <a:ext cx="6471880" cy="741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Parametry Early Stopping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51002"/>
            <a:ext cx="2852976" cy="370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Patience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20120"/>
            <a:ext cx="3979664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Wartość: 3 epoki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4256723"/>
            <a:ext cx="3979664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Liczba epok bez poprawy, po której następuje zatrzymanie treningu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5265182" y="3251002"/>
            <a:ext cx="2852976" cy="370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Tolerancja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265182" y="3820120"/>
            <a:ext cx="3979664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Wartość: 1e-4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5265182" y="4256723"/>
            <a:ext cx="3979664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Minimalna poprawa uznawana za znaczącą przy porównywaniu strat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9736574" y="3251002"/>
            <a:ext cx="2852976" cy="370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Maksimum epok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736574" y="3820120"/>
            <a:ext cx="4115038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Wartość: 100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9736574" y="4256723"/>
            <a:ext cx="4115038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Górny limit iteracji, jeśli patience nie zostanie wyczerpana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93790" y="5174575"/>
            <a:ext cx="13042821" cy="1041678"/>
          </a:xfrm>
          <a:prstGeom prst="roundRect">
            <a:avLst>
              <a:gd name="adj" fmla="val 8002"/>
            </a:avLst>
          </a:prstGeom>
          <a:solidFill>
            <a:srgbClr val="FFD1B3"/>
          </a:solidFill>
          <a:ln/>
        </p:spPr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2148" y="5439370"/>
            <a:ext cx="248007" cy="198358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1438513" y="5422463"/>
            <a:ext cx="12199739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Najlepsza praktyka:</a:t>
            </a:r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Zawsze przechowuj kopię najlepszych wag modelu, aby móc do nich wrócić po zakończeniu treningu. Historia strat walidacyjnych pomaga zdiagnozować problemy z uczeniem.</a:t>
            </a:r>
            <a:endParaRPr lang="en-US" sz="15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048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79225"/>
            <a:ext cx="11412260" cy="1483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650"/>
              </a:lnSpc>
              <a:buNone/>
            </a:pPr>
            <a:r>
              <a:rPr lang="en-US" sz="89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Augmentacja danych</a:t>
            </a:r>
            <a:endParaRPr lang="en-US" sz="8950" dirty="0"/>
          </a:p>
        </p:txBody>
      </p:sp>
      <p:sp>
        <p:nvSpPr>
          <p:cNvPr id="4" name="Text 1"/>
          <p:cNvSpPr/>
          <p:nvPr/>
        </p:nvSpPr>
        <p:spPr>
          <a:xfrm>
            <a:off x="793790" y="6060400"/>
            <a:ext cx="6262807" cy="370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Zwiększanie różnorodności zbioru treningowego</a:t>
            </a:r>
            <a:endParaRPr lang="en-US" sz="22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73774"/>
            <a:ext cx="5706070" cy="741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Techniki augmentacji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12369"/>
            <a:ext cx="13042821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Augmentacja danych tworzy dodatkowe próbki poprzez modyfikację istniejących wejść. Dzięki temu model widzi więcej wariantów i uczy się cech odpornych na drobne zmiany.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4649986"/>
            <a:ext cx="2852976" cy="370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Odbicie poziome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139809"/>
            <a:ext cx="4182189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torch.flip() - lustrzane odbicie obrazu względem osi pionowej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5223986" y="4649986"/>
            <a:ext cx="2852976" cy="370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Rotacja o 90°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223986" y="5139809"/>
            <a:ext cx="4182308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torch.rot90() - obrót obrazu o wielokrotność 90 stopni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9654302" y="4649986"/>
            <a:ext cx="2852976" cy="370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Szum gaussowski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654302" y="5139809"/>
            <a:ext cx="4182308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Dodanie losowego szumu o rozkładzie normalnym do pikseli</a:t>
            </a:r>
            <a:endParaRPr lang="en-US" sz="15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48978"/>
            <a:ext cx="8597860" cy="741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Przykład augmentacji obrazu 4×4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86752"/>
            <a:ext cx="2852976" cy="370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Oryginał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3180755"/>
            <a:ext cx="6279356" cy="1329690"/>
          </a:xfrm>
          <a:prstGeom prst="roundRect">
            <a:avLst>
              <a:gd name="adj" fmla="val 6269"/>
            </a:avLst>
          </a:prstGeom>
          <a:solidFill>
            <a:srgbClr val="F2F2E7"/>
          </a:solidFill>
          <a:ln/>
        </p:spPr>
      </p:sp>
      <p:sp>
        <p:nvSpPr>
          <p:cNvPr id="5" name="Shape 3"/>
          <p:cNvSpPr/>
          <p:nvPr/>
        </p:nvSpPr>
        <p:spPr>
          <a:xfrm>
            <a:off x="783908" y="3180755"/>
            <a:ext cx="6299121" cy="1329690"/>
          </a:xfrm>
          <a:prstGeom prst="roundRect">
            <a:avLst>
              <a:gd name="adj" fmla="val 2239"/>
            </a:avLst>
          </a:prstGeom>
          <a:solidFill>
            <a:srgbClr val="F2F2E7"/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3329583"/>
            <a:ext cx="5902404" cy="1032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highlight>
                  <a:srgbClr val="F2F2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tensor([[ 0.,  1.,  2.,  3.],       [ 4.,  5.,  6.,  7.],       [ 8.,  9., 10., 11.],       [12., 13., 14., 15.]])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733687"/>
            <a:ext cx="2852976" cy="370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Odbicie poziome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793790" y="5327690"/>
            <a:ext cx="6279356" cy="1329690"/>
          </a:xfrm>
          <a:prstGeom prst="roundRect">
            <a:avLst>
              <a:gd name="adj" fmla="val 6269"/>
            </a:avLst>
          </a:prstGeom>
          <a:solidFill>
            <a:srgbClr val="F2F2E7"/>
          </a:solidFill>
          <a:ln/>
        </p:spPr>
      </p:sp>
      <p:sp>
        <p:nvSpPr>
          <p:cNvPr id="9" name="Shape 7"/>
          <p:cNvSpPr/>
          <p:nvPr/>
        </p:nvSpPr>
        <p:spPr>
          <a:xfrm>
            <a:off x="783908" y="5327690"/>
            <a:ext cx="6299121" cy="1329690"/>
          </a:xfrm>
          <a:prstGeom prst="roundRect">
            <a:avLst>
              <a:gd name="adj" fmla="val 2239"/>
            </a:avLst>
          </a:prstGeom>
          <a:solidFill>
            <a:srgbClr val="F2F2E7"/>
          </a:solidFill>
          <a:ln/>
        </p:spPr>
      </p:sp>
      <p:sp>
        <p:nvSpPr>
          <p:cNvPr id="10" name="Text 8"/>
          <p:cNvSpPr/>
          <p:nvPr/>
        </p:nvSpPr>
        <p:spPr>
          <a:xfrm>
            <a:off x="982266" y="5476518"/>
            <a:ext cx="5902404" cy="1032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highlight>
                  <a:srgbClr val="F2F2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tensor([[ 3.,  2.,  1.,  0.],       [ 7.,  6.,  5.,  4.],       [11., 10.,  9.,  8.],       [15., 14., 13., 12.]])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564874" y="2586752"/>
            <a:ext cx="2852976" cy="370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Rotacja o 90°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7564874" y="3180755"/>
            <a:ext cx="6279356" cy="1329690"/>
          </a:xfrm>
          <a:prstGeom prst="roundRect">
            <a:avLst>
              <a:gd name="adj" fmla="val 6269"/>
            </a:avLst>
          </a:prstGeom>
          <a:solidFill>
            <a:srgbClr val="F2F2E7"/>
          </a:solidFill>
          <a:ln/>
        </p:spPr>
      </p:sp>
      <p:sp>
        <p:nvSpPr>
          <p:cNvPr id="13" name="Shape 11"/>
          <p:cNvSpPr/>
          <p:nvPr/>
        </p:nvSpPr>
        <p:spPr>
          <a:xfrm>
            <a:off x="7554992" y="3180755"/>
            <a:ext cx="6299121" cy="1329690"/>
          </a:xfrm>
          <a:prstGeom prst="roundRect">
            <a:avLst>
              <a:gd name="adj" fmla="val 2239"/>
            </a:avLst>
          </a:prstGeom>
          <a:solidFill>
            <a:srgbClr val="F2F2E7"/>
          </a:solidFill>
          <a:ln/>
        </p:spPr>
      </p:sp>
      <p:sp>
        <p:nvSpPr>
          <p:cNvPr id="14" name="Text 12"/>
          <p:cNvSpPr/>
          <p:nvPr/>
        </p:nvSpPr>
        <p:spPr>
          <a:xfrm>
            <a:off x="7753350" y="3329583"/>
            <a:ext cx="5902404" cy="1032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highlight>
                  <a:srgbClr val="F2F2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tensor([[ 3.,  7., 11., 15.],       [ 2.,  6., 10., 14.],       [ 1.,  5.,  9., 13.],       [ 0.,  4.,  8., 12.]])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564874" y="4733687"/>
            <a:ext cx="2852976" cy="370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Z szumem (σ=0.2)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64874" y="5302806"/>
            <a:ext cx="6279356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Wartości nieznacznie zmodyfikowane przez dodanie losowego szumu gaussowskiego</a:t>
            </a:r>
            <a:endParaRPr lang="en-US" sz="15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36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6882" y="527209"/>
            <a:ext cx="5675590" cy="716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3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Korzyści z augmentacji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66882" y="1531382"/>
            <a:ext cx="7610237" cy="1400770"/>
          </a:xfrm>
          <a:prstGeom prst="roundRect">
            <a:avLst>
              <a:gd name="adj" fmla="val 32850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1432" y="1745933"/>
            <a:ext cx="3330773" cy="358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Zwiększenie zbioru danych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981432" y="2219206"/>
            <a:ext cx="7181136" cy="498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Każda transformacja generuje nowy wariant bez zbierania dodatkowych próbek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766882" y="3123843"/>
            <a:ext cx="7610237" cy="1400770"/>
          </a:xfrm>
          <a:prstGeom prst="roundRect">
            <a:avLst>
              <a:gd name="adj" fmla="val 32850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81432" y="3338393"/>
            <a:ext cx="2756059" cy="358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Odporność na zmiany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981432" y="3811667"/>
            <a:ext cx="7181136" cy="498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uczy się niezmienniczości względem transformacji geometrycznych i szumu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66882" y="4716304"/>
            <a:ext cx="7610237" cy="1400770"/>
          </a:xfrm>
          <a:prstGeom prst="roundRect">
            <a:avLst>
              <a:gd name="adj" fmla="val 32850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1432" y="4930854"/>
            <a:ext cx="4296608" cy="358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Regularyzacja na poziomie danych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981432" y="5404128"/>
            <a:ext cx="7181136" cy="498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Nawet niewielkie modyfikacje działają jak regularyzacja, chroniąc przed przeuczeniem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766882" y="6308765"/>
            <a:ext cx="7610237" cy="1400770"/>
          </a:xfrm>
          <a:prstGeom prst="roundRect">
            <a:avLst>
              <a:gd name="adj" fmla="val 32850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81432" y="6523315"/>
            <a:ext cx="2756059" cy="358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Lepsza generalizacja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981432" y="6996589"/>
            <a:ext cx="7181136" cy="498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Różnorodność treningowa przekłada się na lepsze wyniki na nowych danych</a:t>
            </a:r>
            <a:endParaRPr lang="en-US" sz="15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829" y="500301"/>
            <a:ext cx="8540829" cy="680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Podsumowanie technik regularyzacji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27829" y="1544241"/>
            <a:ext cx="13174742" cy="1095137"/>
          </a:xfrm>
          <a:prstGeom prst="roundRect">
            <a:avLst>
              <a:gd name="adj" fmla="val 6979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50689" y="1567101"/>
            <a:ext cx="727829" cy="1049417"/>
          </a:xfrm>
          <a:prstGeom prst="roundRect">
            <a:avLst>
              <a:gd name="adj" fmla="val 6731"/>
            </a:avLst>
          </a:prstGeom>
          <a:solidFill>
            <a:srgbClr val="FFFFF4"/>
          </a:solidFill>
          <a:ln/>
        </p:spPr>
      </p:sp>
      <p:sp>
        <p:nvSpPr>
          <p:cNvPr id="5" name="Text 3"/>
          <p:cNvSpPr/>
          <p:nvPr/>
        </p:nvSpPr>
        <p:spPr>
          <a:xfrm>
            <a:off x="970478" y="1914406"/>
            <a:ext cx="272891" cy="354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1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1660446" y="1749028"/>
            <a:ext cx="2615684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0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L1 - Selekcja cech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1660446" y="2198132"/>
            <a:ext cx="12037338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Zerowanie nieistotnych wag przez karę na wartości bezwzględne. Idealna do redukcji wymiarowości.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727829" y="2821305"/>
            <a:ext cx="13174742" cy="1095137"/>
          </a:xfrm>
          <a:prstGeom prst="roundRect">
            <a:avLst>
              <a:gd name="adj" fmla="val 6979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50689" y="2844165"/>
            <a:ext cx="727829" cy="1049417"/>
          </a:xfrm>
          <a:prstGeom prst="roundRect">
            <a:avLst>
              <a:gd name="adj" fmla="val 6731"/>
            </a:avLst>
          </a:prstGeom>
          <a:solidFill>
            <a:srgbClr val="FFFFF4"/>
          </a:solidFill>
          <a:ln/>
        </p:spPr>
      </p:sp>
      <p:sp>
        <p:nvSpPr>
          <p:cNvPr id="10" name="Text 8"/>
          <p:cNvSpPr/>
          <p:nvPr/>
        </p:nvSpPr>
        <p:spPr>
          <a:xfrm>
            <a:off x="970478" y="3191470"/>
            <a:ext cx="272891" cy="354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2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1660446" y="3026093"/>
            <a:ext cx="2615684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0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L2 - Stabilizacja wag</a:t>
            </a:r>
            <a:endParaRPr lang="en-US" sz="2050" dirty="0"/>
          </a:p>
        </p:txBody>
      </p:sp>
      <p:sp>
        <p:nvSpPr>
          <p:cNvPr id="12" name="Text 10"/>
          <p:cNvSpPr/>
          <p:nvPr/>
        </p:nvSpPr>
        <p:spPr>
          <a:xfrm>
            <a:off x="1660446" y="3475196"/>
            <a:ext cx="12037338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Równomierne zmniejszanie wszystkich parametrów przez weight decay. Gładkie, odporne dopasowanie.</a:t>
            </a:r>
            <a:endParaRPr lang="en-US" sz="1400" dirty="0"/>
          </a:p>
        </p:txBody>
      </p:sp>
      <p:sp>
        <p:nvSpPr>
          <p:cNvPr id="13" name="Shape 11"/>
          <p:cNvSpPr/>
          <p:nvPr/>
        </p:nvSpPr>
        <p:spPr>
          <a:xfrm>
            <a:off x="727829" y="4098369"/>
            <a:ext cx="13174742" cy="1095137"/>
          </a:xfrm>
          <a:prstGeom prst="roundRect">
            <a:avLst>
              <a:gd name="adj" fmla="val 6979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750689" y="4121229"/>
            <a:ext cx="727829" cy="1049417"/>
          </a:xfrm>
          <a:prstGeom prst="roundRect">
            <a:avLst>
              <a:gd name="adj" fmla="val 6731"/>
            </a:avLst>
          </a:prstGeom>
          <a:solidFill>
            <a:srgbClr val="FFFFF4"/>
          </a:solidFill>
          <a:ln/>
        </p:spPr>
      </p:sp>
      <p:sp>
        <p:nvSpPr>
          <p:cNvPr id="15" name="Text 13"/>
          <p:cNvSpPr/>
          <p:nvPr/>
        </p:nvSpPr>
        <p:spPr>
          <a:xfrm>
            <a:off x="970478" y="4468535"/>
            <a:ext cx="272891" cy="354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1660446" y="4303157"/>
            <a:ext cx="2790825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0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Dropout - Redundancja</a:t>
            </a:r>
            <a:endParaRPr lang="en-US" sz="2050" dirty="0"/>
          </a:p>
        </p:txBody>
      </p:sp>
      <p:sp>
        <p:nvSpPr>
          <p:cNvPr id="17" name="Text 15"/>
          <p:cNvSpPr/>
          <p:nvPr/>
        </p:nvSpPr>
        <p:spPr>
          <a:xfrm>
            <a:off x="1660446" y="4752261"/>
            <a:ext cx="12037338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Losowe wyłączanie neuronów zmusza sieć do uczenia się wielu ścieżek. Efekt ensemble.</a:t>
            </a:r>
            <a:endParaRPr lang="en-US" sz="1400" dirty="0"/>
          </a:p>
        </p:txBody>
      </p:sp>
      <p:sp>
        <p:nvSpPr>
          <p:cNvPr id="18" name="Shape 16"/>
          <p:cNvSpPr/>
          <p:nvPr/>
        </p:nvSpPr>
        <p:spPr>
          <a:xfrm>
            <a:off x="727829" y="5375434"/>
            <a:ext cx="13174742" cy="1095137"/>
          </a:xfrm>
          <a:prstGeom prst="roundRect">
            <a:avLst>
              <a:gd name="adj" fmla="val 6979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750689" y="5398294"/>
            <a:ext cx="727829" cy="1049417"/>
          </a:xfrm>
          <a:prstGeom prst="roundRect">
            <a:avLst>
              <a:gd name="adj" fmla="val 6731"/>
            </a:avLst>
          </a:prstGeom>
          <a:solidFill>
            <a:srgbClr val="FFFFF4"/>
          </a:solidFill>
          <a:ln/>
        </p:spPr>
      </p:sp>
      <p:sp>
        <p:nvSpPr>
          <p:cNvPr id="20" name="Text 18"/>
          <p:cNvSpPr/>
          <p:nvPr/>
        </p:nvSpPr>
        <p:spPr>
          <a:xfrm>
            <a:off x="970478" y="5745599"/>
            <a:ext cx="272891" cy="354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4</a:t>
            </a:r>
            <a:endParaRPr lang="en-US" sz="2100" dirty="0"/>
          </a:p>
        </p:txBody>
      </p:sp>
      <p:sp>
        <p:nvSpPr>
          <p:cNvPr id="21" name="Text 19"/>
          <p:cNvSpPr/>
          <p:nvPr/>
        </p:nvSpPr>
        <p:spPr>
          <a:xfrm>
            <a:off x="1660446" y="5580221"/>
            <a:ext cx="2755225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0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Early Stopping - Timing</a:t>
            </a:r>
            <a:endParaRPr lang="en-US" sz="2050" dirty="0"/>
          </a:p>
        </p:txBody>
      </p:sp>
      <p:sp>
        <p:nvSpPr>
          <p:cNvPr id="22" name="Text 20"/>
          <p:cNvSpPr/>
          <p:nvPr/>
        </p:nvSpPr>
        <p:spPr>
          <a:xfrm>
            <a:off x="1660446" y="6029325"/>
            <a:ext cx="12037338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Monitorowanie walidacji i zatrzymanie przed przeuczeniem. Proste i skuteczne.</a:t>
            </a:r>
            <a:endParaRPr lang="en-US" sz="1400" dirty="0"/>
          </a:p>
        </p:txBody>
      </p:sp>
      <p:sp>
        <p:nvSpPr>
          <p:cNvPr id="23" name="Shape 21"/>
          <p:cNvSpPr/>
          <p:nvPr/>
        </p:nvSpPr>
        <p:spPr>
          <a:xfrm>
            <a:off x="727829" y="6652498"/>
            <a:ext cx="13174742" cy="1095137"/>
          </a:xfrm>
          <a:prstGeom prst="roundRect">
            <a:avLst>
              <a:gd name="adj" fmla="val 6979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750689" y="6675358"/>
            <a:ext cx="727829" cy="1049417"/>
          </a:xfrm>
          <a:prstGeom prst="roundRect">
            <a:avLst>
              <a:gd name="adj" fmla="val 6731"/>
            </a:avLst>
          </a:prstGeom>
          <a:solidFill>
            <a:srgbClr val="FFFFF4"/>
          </a:solidFill>
          <a:ln/>
        </p:spPr>
      </p:sp>
      <p:sp>
        <p:nvSpPr>
          <p:cNvPr id="25" name="Text 23"/>
          <p:cNvSpPr/>
          <p:nvPr/>
        </p:nvSpPr>
        <p:spPr>
          <a:xfrm>
            <a:off x="970478" y="7022663"/>
            <a:ext cx="272891" cy="354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5</a:t>
            </a:r>
            <a:endParaRPr lang="en-US" sz="2100" dirty="0"/>
          </a:p>
        </p:txBody>
      </p:sp>
      <p:sp>
        <p:nvSpPr>
          <p:cNvPr id="26" name="Text 24"/>
          <p:cNvSpPr/>
          <p:nvPr/>
        </p:nvSpPr>
        <p:spPr>
          <a:xfrm>
            <a:off x="1660446" y="6857286"/>
            <a:ext cx="3515320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0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Augmentacja - Różnorodność</a:t>
            </a:r>
            <a:endParaRPr lang="en-US" sz="2050" dirty="0"/>
          </a:p>
        </p:txBody>
      </p:sp>
      <p:sp>
        <p:nvSpPr>
          <p:cNvPr id="27" name="Text 25"/>
          <p:cNvSpPr/>
          <p:nvPr/>
        </p:nvSpPr>
        <p:spPr>
          <a:xfrm>
            <a:off x="1660446" y="7306389"/>
            <a:ext cx="12037338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Transformacje danych zwiększają zbiór treningowy i uczą niezmienniczości.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58735"/>
            <a:ext cx="10936010" cy="741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Przygotowanie danych do eksperymentów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96508"/>
            <a:ext cx="4585335" cy="370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Generowanie danych treningowych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65627"/>
            <a:ext cx="7632025" cy="774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Tworzymy prostą zależność liniową z szumem: y = 1.8x - 0.2 + szum gaussowski. Dane dzielimy na zbiór treningowy (30 próbek) i walidacyjny (10 próbek).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5018246"/>
            <a:ext cx="7632025" cy="774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Ustawiamy ziarno losowe torch.manual_seed(42), aby wyniki były powtarzalne i możliwe do porównania między różnymi technikami regularyzacji.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8917543" y="3496508"/>
            <a:ext cx="2852976" cy="370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Funkcje pomocnicze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8917543" y="4065627"/>
            <a:ext cx="4926568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describe_model - wypisuje parametry i błąd MSE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8917543" y="4651058"/>
            <a:ext cx="4926568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plot_regression - wizualizuje dane i dopasowanie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8917543" y="5236488"/>
            <a:ext cx="4926568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Dane: 40 punktów w zakresie [-1, 1]</a:t>
            </a:r>
            <a:endParaRPr lang="en-US" sz="15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2701"/>
            <a:ext cx="7607141" cy="741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Wybór odpowiedniej techniki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791295"/>
            <a:ext cx="13042821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Różne techniki regularyzacji sprawdzają się w różnych scenariuszach. Często najlepsze rezultaty daje ich kombinacja.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1882021" y="2965371"/>
            <a:ext cx="2852976" cy="370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90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Małe zbiory danych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455194"/>
            <a:ext cx="3941207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Augmentacja + Early Stopping</a:t>
            </a:r>
            <a:endParaRPr lang="en-US" sz="15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272546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7864" y="3099256"/>
            <a:ext cx="296942" cy="2969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895284" y="2965371"/>
            <a:ext cx="2852976" cy="370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Głębokie sieci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895284" y="3455194"/>
            <a:ext cx="3941326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Dropout + L2 (weight decay)</a:t>
            </a:r>
            <a:endParaRPr lang="en-US" sz="15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272546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3738" y="3487757"/>
            <a:ext cx="296942" cy="29694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895284" y="5396746"/>
            <a:ext cx="2852976" cy="370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Wiele cech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895284" y="5886569"/>
            <a:ext cx="3941326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L1 dla selekcji cech</a:t>
            </a:r>
            <a:endParaRPr lang="en-US" sz="15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272546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85237" y="5713631"/>
            <a:ext cx="296942" cy="296942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882021" y="5396746"/>
            <a:ext cx="2852976" cy="370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90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Uniwersalne podejście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793790" y="5886569"/>
            <a:ext cx="3941207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L2 + Early Stopping</a:t>
            </a:r>
            <a:endParaRPr lang="en-US" sz="1550" dirty="0"/>
          </a:p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653" y="2272546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59363" y="5325130"/>
            <a:ext cx="296942" cy="296942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93790" y="7060763"/>
            <a:ext cx="13042821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Eksperymentuj z różnymi kombinacjami i monitoruj wyniki na zbiorze walidacyjnym, aby znaleźć optymalne rozwiązanie dla swojego problemu.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17564"/>
            <a:ext cx="5706070" cy="741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Regularyzacja L1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38619"/>
            <a:ext cx="4497586" cy="370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Selekcja cech przez zerowanie wag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07036"/>
            <a:ext cx="13042821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Regularyzacja L1 dodaje do funkcji straty sumę wartości bezwzględnych wag: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4416147"/>
            <a:ext cx="13042821" cy="628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4416147"/>
            <a:ext cx="13042821" cy="62876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3790" y="5296019"/>
            <a:ext cx="13042821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Kara zachęca model do wyzerowania nieistotnych parametrów, co naturalnie prowadzi do selekcji cech. Współczynnik λ kontroluje siłę regularyzacji.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68160"/>
            <a:ext cx="5706070" cy="741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Regularyzacja L2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89215"/>
            <a:ext cx="3991927" cy="370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Stabilizacja przez weight decay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957632"/>
            <a:ext cx="13042821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Regularyzacja L2 karze duże wartości wag poprzez dodanie kwadratu norm wag do funkcji straty: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466743"/>
            <a:ext cx="13042821" cy="628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466743"/>
            <a:ext cx="13042821" cy="62876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3790" y="4544973"/>
            <a:ext cx="3311128" cy="370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Implementacja w PyTorch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93790" y="5114092"/>
            <a:ext cx="6279356" cy="774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 PyTorch wygodnie używa się parametru weight_decay w optymalizatorze, który automatycznie dodaje karę L2 i stabilizuje proces uczenia.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93790" y="6066711"/>
            <a:ext cx="6279356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 przeciwieństwie do L1, regularyzacja L2 nie wyzerowuje parametrów, lecz równomiernie je zmniejsza.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564874" y="4544973"/>
            <a:ext cx="2852976" cy="370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Zalety L2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564874" y="5114092"/>
            <a:ext cx="6279356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Gładkie, stabilne dopasowanie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7564874" y="5441513"/>
            <a:ext cx="6279356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Odporność na punkty odstające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7564874" y="5768935"/>
            <a:ext cx="6279356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Zachowanie wszystkich cech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7564874" y="6096357"/>
            <a:ext cx="6279356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Łatwa implementacja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86890"/>
            <a:ext cx="6955631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endParaRPr lang="en-US" sz="1550" dirty="0"/>
          </a:p>
        </p:txBody>
      </p:sp>
      <p:sp>
        <p:nvSpPr>
          <p:cNvPr id="3" name="Text 1"/>
          <p:cNvSpPr/>
          <p:nvPr/>
        </p:nvSpPr>
        <p:spPr>
          <a:xfrm>
            <a:off x="8241149" y="1786890"/>
            <a:ext cx="5602962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2521148"/>
            <a:ext cx="7382351" cy="741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Porównanie wyników L1 vs L2</a:t>
            </a:r>
            <a:endParaRPr lang="en-US" sz="4450" dirty="0"/>
          </a:p>
        </p:txBody>
      </p:sp>
      <p:sp>
        <p:nvSpPr>
          <p:cNvPr id="5" name="Shape 3"/>
          <p:cNvSpPr/>
          <p:nvPr/>
        </p:nvSpPr>
        <p:spPr>
          <a:xfrm>
            <a:off x="793790" y="3560564"/>
            <a:ext cx="6422231" cy="2321481"/>
          </a:xfrm>
          <a:prstGeom prst="roundRect">
            <a:avLst>
              <a:gd name="adj" fmla="val 3591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015008" y="3781782"/>
            <a:ext cx="2852976" cy="370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Regularyzacja L1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15008" y="4271605"/>
            <a:ext cx="5979795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Waga:</a:t>
            </a:r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1.92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1015008" y="4648676"/>
            <a:ext cx="5979795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Bias:</a:t>
            </a:r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-0.11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1015008" y="5025747"/>
            <a:ext cx="5979795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MSE:</a:t>
            </a:r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0.1231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1015008" y="5402818"/>
            <a:ext cx="5979795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Selekcja cech przez zerowanie nieistotnych wag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414379" y="3560564"/>
            <a:ext cx="6422231" cy="2321481"/>
          </a:xfrm>
          <a:prstGeom prst="roundRect">
            <a:avLst>
              <a:gd name="adj" fmla="val 3591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635597" y="3781782"/>
            <a:ext cx="2852976" cy="370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Regularyzacja L2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635597" y="4271605"/>
            <a:ext cx="5979795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Waga:</a:t>
            </a:r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1.89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635597" y="4648676"/>
            <a:ext cx="5979795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Bias:</a:t>
            </a:r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-0.13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635597" y="5025747"/>
            <a:ext cx="5979795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MSE:</a:t>
            </a:r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0.1199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635597" y="5402818"/>
            <a:ext cx="5979795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Równomierne zmniejszanie wszystkich wag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793790" y="6105287"/>
            <a:ext cx="13042821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Weight decay ściąga wagi w stronę zera, dlatego linia regresji jest gładka i bardziej odporna na pojedyncze punkty odstające. L2 daje stabilne, pełne dopasowanie bez zerowania parametrów.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365" y="2923937"/>
            <a:ext cx="3681770" cy="2381607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845" y="2923937"/>
            <a:ext cx="2381607" cy="238160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64874" y="3525560"/>
            <a:ext cx="5706070" cy="741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564874" y="4465677"/>
            <a:ext cx="6279356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048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79225"/>
            <a:ext cx="11412260" cy="1483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650"/>
              </a:lnSpc>
              <a:buNone/>
            </a:pPr>
            <a:r>
              <a:rPr lang="en-US" sz="89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Dropout</a:t>
            </a:r>
            <a:endParaRPr lang="en-US" sz="8950" dirty="0"/>
          </a:p>
        </p:txBody>
      </p:sp>
      <p:sp>
        <p:nvSpPr>
          <p:cNvPr id="4" name="Text 1"/>
          <p:cNvSpPr/>
          <p:nvPr/>
        </p:nvSpPr>
        <p:spPr>
          <a:xfrm>
            <a:off x="793790" y="6060400"/>
            <a:ext cx="6112312" cy="370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Losowe wyłączanie neuronów podczas treningu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34922"/>
            <a:ext cx="5706070" cy="741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Jak działa Dropout?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73517"/>
            <a:ext cx="198358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01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697843"/>
            <a:ext cx="4215289" cy="2286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842742"/>
            <a:ext cx="2852976" cy="370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Tryb treningowy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332565"/>
            <a:ext cx="4215289" cy="1032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Losowo wyłącza aktywacje neuronów (np. 50% wejść ustawia na zero), co zapobiega nadmiernemu poleganiu na pojedynczych cechach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5207437" y="3373517"/>
            <a:ext cx="198358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02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5207437" y="3697843"/>
            <a:ext cx="4215408" cy="2286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9" name="Text 7"/>
          <p:cNvSpPr/>
          <p:nvPr/>
        </p:nvSpPr>
        <p:spPr>
          <a:xfrm>
            <a:off x="5207437" y="3842742"/>
            <a:ext cx="2852976" cy="370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Skalowanie wartości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07437" y="4332565"/>
            <a:ext cx="4215408" cy="774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Pozostałe aktywacje są skalowane, aby zachować oczekiwaną sumę wyjść niezależnie od losowania maski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9621203" y="3373517"/>
            <a:ext cx="198358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9621203" y="3697843"/>
            <a:ext cx="4215289" cy="2286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3" name="Text 11"/>
          <p:cNvSpPr/>
          <p:nvPr/>
        </p:nvSpPr>
        <p:spPr>
          <a:xfrm>
            <a:off x="9621203" y="3842742"/>
            <a:ext cx="2852976" cy="370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Tryb ewaluacji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21203" y="4332565"/>
            <a:ext cx="4215289" cy="774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Warstwa przepuszcza sygnał bez zmian, wszystkie neurony są aktywne, co zapewnia stabilne predykcje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93790" y="5736669"/>
            <a:ext cx="13042821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Dropout tworzy efekt zespołu modeli (ensemble), gdzie każda iteracja trenuje nieco inną architekturę sieci.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2236" y="510302"/>
            <a:ext cx="7403425" cy="693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2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Wizualizacja działania Dropout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42236" y="1667708"/>
            <a:ext cx="2667714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Dane wejściowe</a:t>
            </a:r>
            <a:endParaRPr lang="en-US" sz="2100" dirty="0"/>
          </a:p>
        </p:txBody>
      </p:sp>
      <p:sp>
        <p:nvSpPr>
          <p:cNvPr id="4" name="Shape 2"/>
          <p:cNvSpPr/>
          <p:nvPr/>
        </p:nvSpPr>
        <p:spPr>
          <a:xfrm>
            <a:off x="742236" y="2223254"/>
            <a:ext cx="6346627" cy="1002030"/>
          </a:xfrm>
          <a:prstGeom prst="roundRect">
            <a:avLst>
              <a:gd name="adj" fmla="val 7779"/>
            </a:avLst>
          </a:prstGeom>
          <a:solidFill>
            <a:srgbClr val="F2F2E7"/>
          </a:solidFill>
          <a:ln/>
        </p:spPr>
      </p:sp>
      <p:sp>
        <p:nvSpPr>
          <p:cNvPr id="5" name="Shape 3"/>
          <p:cNvSpPr/>
          <p:nvPr/>
        </p:nvSpPr>
        <p:spPr>
          <a:xfrm>
            <a:off x="733068" y="2223254"/>
            <a:ext cx="6364962" cy="1002030"/>
          </a:xfrm>
          <a:prstGeom prst="roundRect">
            <a:avLst>
              <a:gd name="adj" fmla="val 2778"/>
            </a:avLst>
          </a:prstGeom>
          <a:solidFill>
            <a:srgbClr val="F2F2E7"/>
          </a:solidFill>
          <a:ln/>
        </p:spPr>
      </p:sp>
      <p:sp>
        <p:nvSpPr>
          <p:cNvPr id="6" name="Text 4"/>
          <p:cNvSpPr/>
          <p:nvPr/>
        </p:nvSpPr>
        <p:spPr>
          <a:xfrm>
            <a:off x="918567" y="2362438"/>
            <a:ext cx="5993963" cy="7236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67534F"/>
                </a:solidFill>
                <a:highlight>
                  <a:srgbClr val="F2F2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tensor([[1., 1., 1., 1.],       [1., 1., 1., 1.],       [1., 1., 1., 1.]])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742236" y="3434001"/>
            <a:ext cx="2667714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Tryb train (p=0.5)</a:t>
            </a:r>
            <a:endParaRPr lang="en-US" sz="2100" dirty="0"/>
          </a:p>
        </p:txBody>
      </p:sp>
      <p:sp>
        <p:nvSpPr>
          <p:cNvPr id="8" name="Shape 6"/>
          <p:cNvSpPr/>
          <p:nvPr/>
        </p:nvSpPr>
        <p:spPr>
          <a:xfrm>
            <a:off x="742236" y="3989546"/>
            <a:ext cx="6346627" cy="1002030"/>
          </a:xfrm>
          <a:prstGeom prst="roundRect">
            <a:avLst>
              <a:gd name="adj" fmla="val 7779"/>
            </a:avLst>
          </a:prstGeom>
          <a:solidFill>
            <a:srgbClr val="F2F2E7"/>
          </a:solidFill>
          <a:ln/>
        </p:spPr>
      </p:sp>
      <p:sp>
        <p:nvSpPr>
          <p:cNvPr id="9" name="Shape 7"/>
          <p:cNvSpPr/>
          <p:nvPr/>
        </p:nvSpPr>
        <p:spPr>
          <a:xfrm>
            <a:off x="733068" y="3989546"/>
            <a:ext cx="6364962" cy="1002030"/>
          </a:xfrm>
          <a:prstGeom prst="roundRect">
            <a:avLst>
              <a:gd name="adj" fmla="val 2778"/>
            </a:avLst>
          </a:prstGeom>
          <a:solidFill>
            <a:srgbClr val="F2F2E7"/>
          </a:solidFill>
          <a:ln/>
        </p:spPr>
      </p:sp>
      <p:sp>
        <p:nvSpPr>
          <p:cNvPr id="10" name="Text 8"/>
          <p:cNvSpPr/>
          <p:nvPr/>
        </p:nvSpPr>
        <p:spPr>
          <a:xfrm>
            <a:off x="918567" y="4128730"/>
            <a:ext cx="5993963" cy="7236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67534F"/>
                </a:solidFill>
                <a:highlight>
                  <a:srgbClr val="F2F2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tensor([[2., 0., 0., 2.],       [2., 0., 0., 2.],       [2., 2., 2., 0.]])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7549158" y="1667708"/>
            <a:ext cx="2667714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Tryb eval</a:t>
            </a:r>
            <a:endParaRPr lang="en-US" sz="2100" dirty="0"/>
          </a:p>
        </p:txBody>
      </p:sp>
      <p:sp>
        <p:nvSpPr>
          <p:cNvPr id="12" name="Shape 10"/>
          <p:cNvSpPr/>
          <p:nvPr/>
        </p:nvSpPr>
        <p:spPr>
          <a:xfrm>
            <a:off x="7549158" y="2223254"/>
            <a:ext cx="6346627" cy="1002030"/>
          </a:xfrm>
          <a:prstGeom prst="roundRect">
            <a:avLst>
              <a:gd name="adj" fmla="val 7779"/>
            </a:avLst>
          </a:prstGeom>
          <a:solidFill>
            <a:srgbClr val="F2F2E7"/>
          </a:solidFill>
          <a:ln/>
        </p:spPr>
      </p:sp>
      <p:sp>
        <p:nvSpPr>
          <p:cNvPr id="13" name="Shape 11"/>
          <p:cNvSpPr/>
          <p:nvPr/>
        </p:nvSpPr>
        <p:spPr>
          <a:xfrm>
            <a:off x="7539990" y="2223254"/>
            <a:ext cx="6364962" cy="1002030"/>
          </a:xfrm>
          <a:prstGeom prst="roundRect">
            <a:avLst>
              <a:gd name="adj" fmla="val 2778"/>
            </a:avLst>
          </a:prstGeom>
          <a:solidFill>
            <a:srgbClr val="F2F2E7"/>
          </a:solidFill>
          <a:ln/>
        </p:spPr>
      </p:sp>
      <p:sp>
        <p:nvSpPr>
          <p:cNvPr id="14" name="Text 12"/>
          <p:cNvSpPr/>
          <p:nvPr/>
        </p:nvSpPr>
        <p:spPr>
          <a:xfrm>
            <a:off x="7725489" y="2362438"/>
            <a:ext cx="5993963" cy="7236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67534F"/>
                </a:solidFill>
                <a:highlight>
                  <a:srgbClr val="F2F2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tensor([[1., 1., 1., 1.],       [1., 1., 1., 1.],       [1., 1., 1., 1.]])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7549158" y="3434001"/>
            <a:ext cx="6346627" cy="4824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Podczas uczenia połowa elementów zostaje wyzerowana - sieć nie może polegać na pojedynczych aktywacjach.</a:t>
            </a:r>
            <a:endParaRPr lang="en-US" sz="145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236" y="5617726"/>
            <a:ext cx="4823460" cy="2026920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9044940" y="5575935"/>
            <a:ext cx="4850725" cy="241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2025-11-23T15:33:58Z</dcterms:created>
  <dcterms:modified xsi:type="dcterms:W3CDTF">2025-11-23T15:33:58Z</dcterms:modified>
</cp:coreProperties>
</file>